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6"/>
  </p:notesMasterIdLst>
  <p:handoutMasterIdLst>
    <p:handoutMasterId r:id="rId17"/>
  </p:handoutMasterIdLst>
  <p:sldIdLst>
    <p:sldId id="292" r:id="rId5"/>
    <p:sldId id="300" r:id="rId6"/>
    <p:sldId id="309" r:id="rId7"/>
    <p:sldId id="313" r:id="rId8"/>
    <p:sldId id="308" r:id="rId9"/>
    <p:sldId id="314" r:id="rId10"/>
    <p:sldId id="303" r:id="rId11"/>
    <p:sldId id="311" r:id="rId12"/>
    <p:sldId id="305" r:id="rId13"/>
    <p:sldId id="310" r:id="rId14"/>
    <p:sldId id="293" r:id="rId1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B6"/>
    <a:srgbClr val="113F6F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6" autoAdjust="0"/>
    <p:restoredTop sz="94639" autoAdjust="0"/>
  </p:normalViewPr>
  <p:slideViewPr>
    <p:cSldViewPr snapToGrid="0">
      <p:cViewPr varScale="1">
        <p:scale>
          <a:sx n="86" d="100"/>
          <a:sy n="86" d="100"/>
        </p:scale>
        <p:origin x="22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13/05/25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13/05/25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13/05/25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728" y="478179"/>
            <a:ext cx="6813176" cy="3227514"/>
          </a:xfrm>
        </p:spPr>
        <p:txBody>
          <a:bodyPr>
            <a:noAutofit/>
          </a:bodyPr>
          <a:lstStyle/>
          <a:p>
            <a:pPr algn="ctr"/>
            <a:r>
              <a:rPr lang="it-IT" sz="4000" dirty="0"/>
              <a:t>TRATTAMENTO DEL LEAK DOPO SLEEVE GASTRECTOMY. INTERNATIONAL EVIDENCES &amp; RECOMMANDATIONS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25" y="5132443"/>
            <a:ext cx="5916706" cy="127965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it-IT" sz="2800" b="1" dirty="0">
                <a:solidFill>
                  <a:srgbClr val="00ACB6"/>
                </a:solidFill>
              </a:rPr>
              <a:t>ELISA GALFRASCOLI</a:t>
            </a:r>
          </a:p>
          <a:p>
            <a:pPr algn="ctr"/>
            <a:r>
              <a:rPr lang="it-IT" sz="2200" b="1" dirty="0">
                <a:solidFill>
                  <a:srgbClr val="00ACB6"/>
                </a:solidFill>
              </a:rPr>
              <a:t>S.C. CHIRURGIA GENERALE E MINI-INVASIVA </a:t>
            </a:r>
          </a:p>
          <a:p>
            <a:pPr algn="ctr"/>
            <a:r>
              <a:rPr lang="it-IT" sz="2200" b="1" dirty="0">
                <a:solidFill>
                  <a:srgbClr val="00ACB6"/>
                </a:solidFill>
              </a:rPr>
              <a:t>IRCCS CA’GRANDA OSPEDALE MAGGIORE POLICLINICO MILANO</a:t>
            </a:r>
          </a:p>
          <a:p>
            <a:pPr algn="ctr"/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338D8-F4AF-9930-72B5-AE980069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399526B9-A802-EF23-04CC-877AECF8345E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8AB8D2-F3F2-B5F9-79DD-0E4CFFB05E98}"/>
              </a:ext>
            </a:extLst>
          </p:cNvPr>
          <p:cNvSpPr txBox="1"/>
          <p:nvPr/>
        </p:nvSpPr>
        <p:spPr>
          <a:xfrm>
            <a:off x="1208689" y="1704321"/>
            <a:ext cx="10243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400" dirty="0"/>
              <a:t>Non esiste letteratura univoca </a:t>
            </a:r>
          </a:p>
          <a:p>
            <a:endParaRPr lang="it-IT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dirty="0"/>
              <a:t>Necessità di diagnosi precoce per migliori </a:t>
            </a:r>
            <a:r>
              <a:rPr lang="it-IT" sz="2400" dirty="0" err="1"/>
              <a:t>outcome</a:t>
            </a:r>
            <a:r>
              <a:rPr lang="it-IT" sz="2400" dirty="0"/>
              <a:t> e possibilità di successo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dirty="0" err="1"/>
              <a:t>Outcome</a:t>
            </a:r>
            <a:r>
              <a:rPr lang="it-IT" sz="2400" dirty="0"/>
              <a:t> migliori nei centri di riferimento ad alto volume ed </a:t>
            </a:r>
            <a:r>
              <a:rPr lang="it-IT" sz="2400" dirty="0" err="1"/>
              <a:t>elvate</a:t>
            </a:r>
            <a:r>
              <a:rPr lang="it-IT" sz="2400" dirty="0"/>
              <a:t> skills multidisciplinari</a:t>
            </a:r>
          </a:p>
          <a:p>
            <a:endParaRPr lang="it-IT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dirty="0"/>
              <a:t>La costante evoluzione di metodi e materiali non permette la creazione di algoritmi statici ma è necessario un continuo aggiornamento…</a:t>
            </a:r>
          </a:p>
        </p:txBody>
      </p:sp>
    </p:spTree>
    <p:extLst>
      <p:ext uri="{BB962C8B-B14F-4D97-AF65-F5344CB8AC3E}">
        <p14:creationId xmlns:p14="http://schemas.microsoft.com/office/powerpoint/2010/main" val="132515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8869" y="111800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sp>
        <p:nvSpPr>
          <p:cNvPr id="2" name="Sottotitolo 3">
            <a:extLst>
              <a:ext uri="{FF2B5EF4-FFF2-40B4-BE49-F238E27FC236}">
                <a16:creationId xmlns:a16="http://schemas.microsoft.com/office/drawing/2014/main" id="{DD2C05F3-F3A1-E9C5-7E92-B6D3FD30B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3825" y="5132443"/>
            <a:ext cx="5916706" cy="127965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it-IT" sz="2800" b="1" dirty="0">
                <a:solidFill>
                  <a:srgbClr val="00ACB6"/>
                </a:solidFill>
              </a:rPr>
              <a:t>ELISA GALFRASCOLI</a:t>
            </a:r>
          </a:p>
          <a:p>
            <a:pPr algn="ctr"/>
            <a:r>
              <a:rPr lang="it-IT" sz="2200" b="1" dirty="0">
                <a:solidFill>
                  <a:srgbClr val="00ACB6"/>
                </a:solidFill>
              </a:rPr>
              <a:t>S.C. CHIRURGIA GENERALE E MINI-INVASIVA </a:t>
            </a:r>
          </a:p>
          <a:p>
            <a:pPr algn="ctr"/>
            <a:r>
              <a:rPr lang="it-IT" sz="2200" b="1" dirty="0">
                <a:solidFill>
                  <a:srgbClr val="00ACB6"/>
                </a:solidFill>
              </a:rPr>
              <a:t>IRCCS CA’GRANDA OSPEDALE MAGGIORE POLICLINICO MILANO</a:t>
            </a:r>
          </a:p>
          <a:p>
            <a:pPr algn="ctr"/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6D8D-E661-3F38-469D-04678F7BD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A8306878-F831-1BD6-2101-8B543F30C398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DIAGNOSI PRECOCE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66E1C1-3171-24BA-51DE-4A22B79CFAEB}"/>
              </a:ext>
            </a:extLst>
          </p:cNvPr>
          <p:cNvSpPr txBox="1"/>
          <p:nvPr/>
        </p:nvSpPr>
        <p:spPr>
          <a:xfrm>
            <a:off x="850947" y="1568304"/>
            <a:ext cx="42675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effectLst/>
                <a:latin typeface="SabonLTStd"/>
              </a:rPr>
              <a:t>Acute leak (</a:t>
            </a:r>
            <a:r>
              <a:rPr lang="it-IT" sz="2000" dirty="0">
                <a:effectLst/>
                <a:latin typeface="STIX" pitchFamily="2" charset="2"/>
              </a:rPr>
              <a:t>≤</a:t>
            </a:r>
            <a:r>
              <a:rPr lang="it-IT" sz="2000" dirty="0">
                <a:effectLst/>
                <a:latin typeface="SabonLTStd"/>
              </a:rPr>
              <a:t>7 days)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 err="1">
                <a:effectLst/>
                <a:latin typeface="SabonLTStd"/>
              </a:rPr>
              <a:t>Early</a:t>
            </a:r>
            <a:r>
              <a:rPr lang="it-IT" sz="2000" dirty="0">
                <a:effectLst/>
                <a:latin typeface="SabonLTStd"/>
              </a:rPr>
              <a:t> leak (</a:t>
            </a:r>
            <a:r>
              <a:rPr lang="it-IT" sz="2000" dirty="0">
                <a:effectLst/>
                <a:latin typeface="STIX" pitchFamily="2" charset="2"/>
              </a:rPr>
              <a:t>&gt;</a:t>
            </a:r>
            <a:r>
              <a:rPr lang="it-IT" sz="2000" dirty="0">
                <a:effectLst/>
                <a:latin typeface="SabonLTStd"/>
              </a:rPr>
              <a:t>7 days and </a:t>
            </a:r>
            <a:r>
              <a:rPr lang="it-IT" sz="2000" dirty="0">
                <a:effectLst/>
                <a:latin typeface="STIX" pitchFamily="2" charset="2"/>
              </a:rPr>
              <a:t>≤</a:t>
            </a:r>
            <a:r>
              <a:rPr lang="it-IT" sz="2000" dirty="0">
                <a:effectLst/>
                <a:latin typeface="SabonLTStd"/>
              </a:rPr>
              <a:t>6 weeks)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>
                <a:effectLst/>
                <a:latin typeface="SabonLTStd"/>
              </a:rPr>
              <a:t>Late leak (</a:t>
            </a:r>
            <a:r>
              <a:rPr lang="it-IT" sz="2000" dirty="0">
                <a:effectLst/>
                <a:latin typeface="STIX" pitchFamily="2" charset="2"/>
              </a:rPr>
              <a:t>&gt;</a:t>
            </a:r>
            <a:r>
              <a:rPr lang="it-IT" sz="2000" dirty="0">
                <a:effectLst/>
                <a:latin typeface="SabonLTStd"/>
              </a:rPr>
              <a:t>6 weeks and </a:t>
            </a:r>
            <a:r>
              <a:rPr lang="it-IT" sz="2000" dirty="0">
                <a:effectLst/>
                <a:latin typeface="STIX" pitchFamily="2" charset="2"/>
              </a:rPr>
              <a:t>≤</a:t>
            </a:r>
            <a:r>
              <a:rPr lang="it-IT" sz="2000" dirty="0">
                <a:effectLst/>
                <a:latin typeface="SabonLTStd"/>
              </a:rPr>
              <a:t>12 weeks)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dirty="0" err="1">
                <a:effectLst/>
                <a:latin typeface="SabonLTStd"/>
              </a:rPr>
              <a:t>Chronic</a:t>
            </a:r>
            <a:r>
              <a:rPr lang="it-IT" sz="2000" dirty="0">
                <a:effectLst/>
                <a:latin typeface="SabonLTStd"/>
              </a:rPr>
              <a:t> leak (</a:t>
            </a:r>
            <a:r>
              <a:rPr lang="it-IT" sz="2000" dirty="0">
                <a:effectLst/>
                <a:latin typeface="STIX" pitchFamily="2" charset="2"/>
              </a:rPr>
              <a:t>&gt;</a:t>
            </a:r>
            <a:r>
              <a:rPr lang="it-IT" sz="2000" dirty="0">
                <a:effectLst/>
                <a:latin typeface="SabonLTStd"/>
              </a:rPr>
              <a:t>12 weeks)</a:t>
            </a:r>
            <a:endParaRPr lang="it-IT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76D334-F6BC-B424-420B-5027CBCF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450" y="143674"/>
            <a:ext cx="1808460" cy="1593686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CE3EA05-1C0B-7A9A-72C6-D655696525F2}"/>
              </a:ext>
            </a:extLst>
          </p:cNvPr>
          <p:cNvSpPr txBox="1">
            <a:spLocks/>
          </p:cNvSpPr>
          <p:nvPr/>
        </p:nvSpPr>
        <p:spPr>
          <a:xfrm>
            <a:off x="532504" y="3615574"/>
            <a:ext cx="11257714" cy="118473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it-IT" dirty="0"/>
              <a:t>TACHICARDIA &gt; 120	           	 FEBBRE			TACHIPNEA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5766659-C3C6-CFA1-741E-77EFB5CD8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77" y="4428093"/>
            <a:ext cx="2488720" cy="10809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DF197A1-9842-315E-C03C-ED102758D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0" t="24800" r="11880" b="32000"/>
          <a:stretch/>
        </p:blipFill>
        <p:spPr>
          <a:xfrm>
            <a:off x="5584124" y="4350000"/>
            <a:ext cx="2242840" cy="12371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1EA1044-2103-E6D4-2D27-66C0E7F7F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1" t="8132" r="10550" b="7448"/>
          <a:stretch/>
        </p:blipFill>
        <p:spPr>
          <a:xfrm>
            <a:off x="8865886" y="4350000"/>
            <a:ext cx="1558135" cy="163972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20D5F2-535B-E6BA-2BD1-8C1D1D1B813C}"/>
              </a:ext>
            </a:extLst>
          </p:cNvPr>
          <p:cNvSpPr txBox="1"/>
          <p:nvPr/>
        </p:nvSpPr>
        <p:spPr>
          <a:xfrm>
            <a:off x="7477212" y="2182439"/>
            <a:ext cx="4335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50% delle fistole si manifesta entro 10 giorni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809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7A9D2-A320-257E-3EE8-F09E47378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CD74D98-AC5F-A9E4-831B-EAE990BE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07" y="3952241"/>
            <a:ext cx="1524000" cy="1923042"/>
          </a:xfrm>
          <a:prstGeom prst="rect">
            <a:avLst/>
          </a:prstGeom>
        </p:spPr>
      </p:pic>
      <p:sp>
        <p:nvSpPr>
          <p:cNvPr id="3" name="Controllare il processo infettivo causato dalla fistola…">
            <a:extLst>
              <a:ext uri="{FF2B5EF4-FFF2-40B4-BE49-F238E27FC236}">
                <a16:creationId xmlns:a16="http://schemas.microsoft.com/office/drawing/2014/main" id="{9D33518A-94E7-C54E-44B5-1F996CEE919B}"/>
              </a:ext>
            </a:extLst>
          </p:cNvPr>
          <p:cNvSpPr txBox="1"/>
          <p:nvPr/>
        </p:nvSpPr>
        <p:spPr>
          <a:xfrm>
            <a:off x="2893256" y="3375578"/>
            <a:ext cx="696310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247508">
              <a:spcBef>
                <a:spcPts val="2600"/>
              </a:spcBef>
              <a:buSzPct val="100000"/>
              <a:defRPr sz="2200"/>
            </a:pPr>
            <a:r>
              <a:rPr lang="it-IT" sz="1600" dirty="0"/>
              <a:t>2. Studio della fistola, dimensioni e tragitto, eventuali stenosi della sleeve 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/>
              <a:t>TC con mdc </a:t>
            </a:r>
            <a:r>
              <a:rPr lang="it-IT" sz="1600" dirty="0" err="1"/>
              <a:t>ev</a:t>
            </a:r>
            <a:r>
              <a:rPr lang="it-IT" sz="1600" dirty="0"/>
              <a:t> e </a:t>
            </a:r>
            <a:r>
              <a:rPr lang="it-IT" sz="1600" dirty="0" err="1"/>
              <a:t>gastrografin</a:t>
            </a:r>
            <a:r>
              <a:rPr lang="it-IT" sz="1600" dirty="0"/>
              <a:t> per </a:t>
            </a:r>
            <a:r>
              <a:rPr lang="it-IT" sz="1600" dirty="0" err="1"/>
              <a:t>os</a:t>
            </a:r>
            <a:r>
              <a:rPr lang="it-IT" sz="1600" dirty="0"/>
              <a:t> (75%)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/>
              <a:t>EGDS + scopia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 err="1"/>
              <a:t>ev</a:t>
            </a:r>
            <a:r>
              <a:rPr lang="it-IT" sz="1600" dirty="0"/>
              <a:t>. laparoscopia</a:t>
            </a:r>
          </a:p>
        </p:txBody>
      </p:sp>
      <p:sp>
        <p:nvSpPr>
          <p:cNvPr id="9" name="Prevenzione">
            <a:extLst>
              <a:ext uri="{FF2B5EF4-FFF2-40B4-BE49-F238E27FC236}">
                <a16:creationId xmlns:a16="http://schemas.microsoft.com/office/drawing/2014/main" id="{5A4C2206-4A9D-B202-2E74-F822CF5C2EB5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TO DO THINGS…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4E337D-7850-492E-D430-567D3048D1E7}"/>
              </a:ext>
            </a:extLst>
          </p:cNvPr>
          <p:cNvSpPr txBox="1"/>
          <p:nvPr/>
        </p:nvSpPr>
        <p:spPr>
          <a:xfrm>
            <a:off x="2893256" y="1287388"/>
            <a:ext cx="5376857" cy="1980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7508">
              <a:spcBef>
                <a:spcPts val="2600"/>
              </a:spcBef>
              <a:buSzPct val="100000"/>
              <a:defRPr sz="2200"/>
            </a:pPr>
            <a:r>
              <a:rPr lang="it-IT" sz="1600" dirty="0"/>
              <a:t>1. Controllare la sepsi 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/>
              <a:t>Sostegno emodinamico e ottimizzazione del pz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/>
              <a:t>Antibiotico terapia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/>
              <a:t>PPI ad alto dosaggio</a:t>
            </a:r>
          </a:p>
          <a:p>
            <a:pPr marL="1299413" lvl="2" indent="-385013" defTabSz="247508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200"/>
            </a:pPr>
            <a:r>
              <a:rPr lang="it-IT" sz="1600" dirty="0"/>
              <a:t>Adeguata Nutrizione (NPT </a:t>
            </a:r>
            <a:r>
              <a:rPr lang="it-IT" sz="1600" dirty="0" err="1"/>
              <a:t>ev</a:t>
            </a:r>
            <a:r>
              <a:rPr lang="it-IT" sz="1600" dirty="0"/>
              <a:t> NE)</a:t>
            </a:r>
            <a:endParaRPr lang="it-IT" sz="1600" dirty="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it-IT" sz="16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2292AD-9853-AF03-8B9A-62CDA66507C0}"/>
              </a:ext>
            </a:extLst>
          </p:cNvPr>
          <p:cNvSpPr txBox="1"/>
          <p:nvPr/>
        </p:nvSpPr>
        <p:spPr>
          <a:xfrm>
            <a:off x="2893256" y="4797475"/>
            <a:ext cx="5524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3. Drenaggio dell’ascesso (endoscopico, radiologico o chirurgico)</a:t>
            </a:r>
            <a:endParaRPr lang="it-IT" sz="1600" dirty="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it-IT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3420B7-3E5F-ECAA-D859-8DC6E1216219}"/>
              </a:ext>
            </a:extLst>
          </p:cNvPr>
          <p:cNvSpPr txBox="1"/>
          <p:nvPr/>
        </p:nvSpPr>
        <p:spPr>
          <a:xfrm>
            <a:off x="2893256" y="5512514"/>
            <a:ext cx="351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4. Trattamento definitivo (?) della fistola</a:t>
            </a:r>
            <a:endParaRPr lang="it-IT" sz="1600" dirty="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580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2F61-4A67-4C9C-0319-BD6A5798F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EEF92F2-87E8-C9BC-EDD7-E75B77BB5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07" y="3952241"/>
            <a:ext cx="1524000" cy="1923042"/>
          </a:xfrm>
          <a:prstGeom prst="rect">
            <a:avLst/>
          </a:prstGeom>
        </p:spPr>
      </p:pic>
      <p:sp>
        <p:nvSpPr>
          <p:cNvPr id="9" name="Prevenzione">
            <a:extLst>
              <a:ext uri="{FF2B5EF4-FFF2-40B4-BE49-F238E27FC236}">
                <a16:creationId xmlns:a16="http://schemas.microsoft.com/office/drawing/2014/main" id="{8CC1E23A-1163-20DB-91DB-E8B31FCFD3FB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TRATTAMENTO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529CC0F-358A-357D-E5BB-FB912BF0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28" y="413658"/>
            <a:ext cx="3194050" cy="19621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E471033-E773-99D7-0036-D753E30AA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5" y="2712595"/>
            <a:ext cx="10001686" cy="274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9C36-28EB-8563-757D-1D54745A3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2890C828-E853-40FB-B7C5-901EAE94C670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TRATTAMENTO ENDOSCOPICO</a:t>
            </a:r>
          </a:p>
        </p:txBody>
      </p:sp>
      <p:sp>
        <p:nvSpPr>
          <p:cNvPr id="8" name="Segnaposto contenuto 9">
            <a:extLst>
              <a:ext uri="{FF2B5EF4-FFF2-40B4-BE49-F238E27FC236}">
                <a16:creationId xmlns:a16="http://schemas.microsoft.com/office/drawing/2014/main" id="{66770CB1-D04B-E33F-60C5-B8A6796E2FB9}"/>
              </a:ext>
            </a:extLst>
          </p:cNvPr>
          <p:cNvSpPr txBox="1">
            <a:spLocks/>
          </p:cNvSpPr>
          <p:nvPr/>
        </p:nvSpPr>
        <p:spPr>
          <a:xfrm>
            <a:off x="370898" y="1240971"/>
            <a:ext cx="5076495" cy="423475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/>
              <a:t>Posizionamento di </a:t>
            </a:r>
            <a:r>
              <a:rPr lang="it-IT" sz="2200" dirty="0" err="1"/>
              <a:t>stent</a:t>
            </a:r>
            <a:r>
              <a:rPr lang="it-IT" sz="2200" dirty="0"/>
              <a:t> (60-100%)</a:t>
            </a:r>
          </a:p>
          <a:p>
            <a:pPr marL="843482" lvl="3" indent="-285750" defTabSz="160721">
              <a:spcBef>
                <a:spcPts val="1700"/>
              </a:spcBef>
              <a:buSzPct val="100000"/>
              <a:buFont typeface="Wingdings" pitchFamily="2" charset="2"/>
              <a:buChar char="Ø"/>
              <a:defRPr sz="2200"/>
            </a:pPr>
            <a:r>
              <a:rPr lang="it-IT" sz="1800" dirty="0">
                <a:sym typeface="Century Gothic"/>
              </a:rPr>
              <a:t>Stenosi, complicanze e </a:t>
            </a:r>
            <a:r>
              <a:rPr lang="it-IT" sz="1800" dirty="0" err="1">
                <a:sym typeface="Century Gothic"/>
              </a:rPr>
              <a:t>discomfort</a:t>
            </a:r>
            <a:endParaRPr lang="it-IT" sz="1800" dirty="0">
              <a:sym typeface="Century Gothic"/>
            </a:endParaRPr>
          </a:p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 err="1"/>
              <a:t>Endoclips</a:t>
            </a:r>
            <a:r>
              <a:rPr lang="it-IT" sz="2200" dirty="0"/>
              <a:t> (71-85%)</a:t>
            </a:r>
          </a:p>
          <a:p>
            <a:pPr marL="843482" lvl="3" indent="-285750" defTabSz="160721">
              <a:spcBef>
                <a:spcPts val="1700"/>
              </a:spcBef>
              <a:buSzPct val="100000"/>
              <a:buFont typeface="Wingdings" pitchFamily="2" charset="2"/>
              <a:buChar char="Ø"/>
              <a:defRPr sz="2200"/>
            </a:pPr>
            <a:r>
              <a:rPr lang="it-IT" sz="1800" dirty="0"/>
              <a:t>In acuto, diagnosi precoce, piccole dimensioni &lt;1cm</a:t>
            </a:r>
          </a:p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/>
              <a:t>Drenaggi: double </a:t>
            </a:r>
            <a:r>
              <a:rPr lang="it-IT" sz="2200" dirty="0" err="1"/>
              <a:t>pigtail</a:t>
            </a:r>
            <a:r>
              <a:rPr lang="it-IT" sz="2200" dirty="0"/>
              <a:t> </a:t>
            </a:r>
            <a:r>
              <a:rPr lang="it-IT" sz="2200" dirty="0" err="1"/>
              <a:t>stents</a:t>
            </a:r>
            <a:r>
              <a:rPr lang="it-IT" sz="2200" dirty="0"/>
              <a:t> + </a:t>
            </a:r>
            <a:r>
              <a:rPr lang="it-IT" sz="2200" dirty="0" err="1"/>
              <a:t>ev</a:t>
            </a:r>
            <a:r>
              <a:rPr lang="it-IT" sz="2200" dirty="0"/>
              <a:t> NGT o sondino naso-fistola (75-98%)</a:t>
            </a:r>
          </a:p>
          <a:p>
            <a:pPr marL="843482" lvl="3" indent="-285750" defTabSz="160721">
              <a:spcBef>
                <a:spcPts val="1700"/>
              </a:spcBef>
              <a:buSzPct val="100000"/>
              <a:buFont typeface="Wingdings" pitchFamily="2" charset="2"/>
              <a:buChar char="Ø"/>
              <a:defRPr sz="2200"/>
            </a:pPr>
            <a:r>
              <a:rPr lang="it-IT" sz="1800" dirty="0">
                <a:sym typeface="Century Gothic"/>
              </a:rPr>
              <a:t>Più diffuso</a:t>
            </a:r>
          </a:p>
          <a:p>
            <a:endParaRPr lang="it-IT" sz="2200" dirty="0"/>
          </a:p>
        </p:txBody>
      </p:sp>
      <p:sp>
        <p:nvSpPr>
          <p:cNvPr id="10" name="Endoscopic treatment of fistulas after sleeve gastrectomy: a comparison of internal drainage versus closure…">
            <a:extLst>
              <a:ext uri="{FF2B5EF4-FFF2-40B4-BE49-F238E27FC236}">
                <a16:creationId xmlns:a16="http://schemas.microsoft.com/office/drawing/2014/main" id="{F7DAF049-D54D-3134-E1F6-7C95E88CCB3A}"/>
              </a:ext>
            </a:extLst>
          </p:cNvPr>
          <p:cNvSpPr txBox="1"/>
          <p:nvPr/>
        </p:nvSpPr>
        <p:spPr>
          <a:xfrm>
            <a:off x="0" y="5711031"/>
            <a:ext cx="12027050" cy="441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algn="ctr">
              <a:defRPr sz="1400" i="1"/>
            </a:pPr>
            <a:r>
              <a:rPr sz="1200" dirty="0"/>
              <a:t>Endoscopic treatment of fistulas after sleeve gastrectomy: a comparison of internal drainage versus closure </a:t>
            </a:r>
            <a:r>
              <a:rPr sz="1200" dirty="0" err="1"/>
              <a:t>D.Lorenzo</a:t>
            </a:r>
            <a:r>
              <a:rPr sz="1200" dirty="0"/>
              <a:t>, T. </a:t>
            </a:r>
            <a:r>
              <a:rPr sz="1200" dirty="0" err="1"/>
              <a:t>Guilbaund</a:t>
            </a:r>
            <a:r>
              <a:rPr sz="1200" dirty="0"/>
              <a:t> et all  Gastrointestinal Endoscopy 2018</a:t>
            </a:r>
            <a:endParaRPr lang="it-IT" sz="1200" dirty="0"/>
          </a:p>
          <a:p>
            <a:pPr algn="ctr">
              <a:defRPr sz="1400" i="1"/>
            </a:pPr>
            <a:r>
              <a:rPr lang="it-IT" sz="1200" dirty="0" err="1"/>
              <a:t>Endoscopic</a:t>
            </a:r>
            <a:r>
              <a:rPr lang="it-IT" sz="1200" dirty="0"/>
              <a:t> management of leaks and </a:t>
            </a:r>
            <a:r>
              <a:rPr lang="it-IT" sz="1200" dirty="0" err="1"/>
              <a:t>fistulas</a:t>
            </a:r>
            <a:r>
              <a:rPr lang="it-IT" sz="1200" dirty="0"/>
              <a:t> </a:t>
            </a:r>
            <a:r>
              <a:rPr lang="it-IT" sz="1200" dirty="0" err="1"/>
              <a:t>afterbariatric</a:t>
            </a:r>
            <a:r>
              <a:rPr lang="it-IT" sz="1200" dirty="0"/>
              <a:t> surgery: a </a:t>
            </a:r>
            <a:r>
              <a:rPr lang="it-IT" sz="1200" dirty="0" err="1"/>
              <a:t>systematic</a:t>
            </a:r>
            <a:r>
              <a:rPr lang="it-IT" sz="1200" dirty="0"/>
              <a:t> review and metanalisi. P. </a:t>
            </a:r>
            <a:r>
              <a:rPr lang="it-IT" sz="1200" dirty="0" err="1"/>
              <a:t>Rogalski</a:t>
            </a:r>
            <a:r>
              <a:rPr lang="it-IT" sz="1200" dirty="0"/>
              <a:t> et </a:t>
            </a:r>
            <a:r>
              <a:rPr lang="it-IT" sz="1200" dirty="0" err="1"/>
              <a:t>all</a:t>
            </a:r>
            <a:r>
              <a:rPr lang="it-IT" sz="1200" dirty="0"/>
              <a:t>. </a:t>
            </a:r>
            <a:r>
              <a:rPr lang="it-IT" sz="1200" dirty="0" err="1"/>
              <a:t>Surgical</a:t>
            </a:r>
            <a:r>
              <a:rPr lang="it-IT" sz="1200" dirty="0"/>
              <a:t> </a:t>
            </a:r>
            <a:r>
              <a:rPr lang="it-IT" sz="1200" dirty="0" err="1"/>
              <a:t>Endoscopy</a:t>
            </a:r>
            <a:r>
              <a:rPr lang="it-IT" sz="1200" dirty="0"/>
              <a:t> 2021</a:t>
            </a:r>
            <a:r>
              <a:rPr sz="1200" dirty="0"/>
              <a:t> </a:t>
            </a:r>
          </a:p>
        </p:txBody>
      </p:sp>
      <p:pic>
        <p:nvPicPr>
          <p:cNvPr id="3" name="Picture 2" descr="Logo SAGES grande - Dr. Juan Carlos Góngora | Cirugía Bariátrica  Laparoscópica Medellín">
            <a:extLst>
              <a:ext uri="{FF2B5EF4-FFF2-40B4-BE49-F238E27FC236}">
                <a16:creationId xmlns:a16="http://schemas.microsoft.com/office/drawing/2014/main" id="{7A1ABECA-6154-3889-1C40-19135524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329" y="47117"/>
            <a:ext cx="2141671" cy="91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chermata 2018-05-06 alle 12.19.19.png" descr="Schermata 2018-05-06 alle 12.19.19.png">
            <a:extLst>
              <a:ext uri="{FF2B5EF4-FFF2-40B4-BE49-F238E27FC236}">
                <a16:creationId xmlns:a16="http://schemas.microsoft.com/office/drawing/2014/main" id="{384F7E87-2254-BFA5-8B44-3FD19AB8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263" t="6531" r="2624" b="11135"/>
          <a:stretch/>
        </p:blipFill>
        <p:spPr>
          <a:xfrm>
            <a:off x="8874939" y="2283421"/>
            <a:ext cx="2298115" cy="1792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The Mega stent (Taewoong medical, Seoul, Korea). The ultra large stent... |  Download Scientific Diagram">
            <a:extLst>
              <a:ext uri="{FF2B5EF4-FFF2-40B4-BE49-F238E27FC236}">
                <a16:creationId xmlns:a16="http://schemas.microsoft.com/office/drawing/2014/main" id="{66B2F642-A18B-04AD-5FA5-1B941E7D1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131143"/>
            <a:ext cx="1921902" cy="19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chermata 2018-05-06 alle 12.19.19.png" descr="Schermata 2018-05-06 alle 12.19.19.png">
            <a:extLst>
              <a:ext uri="{FF2B5EF4-FFF2-40B4-BE49-F238E27FC236}">
                <a16:creationId xmlns:a16="http://schemas.microsoft.com/office/drawing/2014/main" id="{8F243D20-B3A4-99FD-0FCF-39A95D2291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3" t="6531" r="50341" b="11135"/>
          <a:stretch/>
        </p:blipFill>
        <p:spPr>
          <a:xfrm>
            <a:off x="5969657" y="3485748"/>
            <a:ext cx="2334892" cy="19899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109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FF7B-D174-7C65-E071-477D53573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CE0D90D5-2EDA-463A-7776-6EAC0F29DECF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TRATTAMENTO CHIRURGICO</a:t>
            </a:r>
          </a:p>
        </p:txBody>
      </p:sp>
      <p:sp>
        <p:nvSpPr>
          <p:cNvPr id="6" name="Segnaposto contenuto 7">
            <a:extLst>
              <a:ext uri="{FF2B5EF4-FFF2-40B4-BE49-F238E27FC236}">
                <a16:creationId xmlns:a16="http://schemas.microsoft.com/office/drawing/2014/main" id="{9C8DF9E9-2D82-1ADC-8FCA-1FB9CF406864}"/>
              </a:ext>
            </a:extLst>
          </p:cNvPr>
          <p:cNvSpPr txBox="1">
            <a:spLocks/>
          </p:cNvSpPr>
          <p:nvPr/>
        </p:nvSpPr>
        <p:spPr>
          <a:xfrm>
            <a:off x="1286691" y="1663250"/>
            <a:ext cx="10387149" cy="331323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972" lvl="1" indent="0" defTabSz="160721">
              <a:spcBef>
                <a:spcPts val="1700"/>
              </a:spcBef>
              <a:buSzPct val="100000"/>
              <a:buNone/>
              <a:defRPr sz="2200"/>
            </a:pPr>
            <a:r>
              <a:rPr lang="it-IT" sz="2200" b="1" dirty="0">
                <a:solidFill>
                  <a:srgbClr val="00ACB6"/>
                </a:solidFill>
              </a:rPr>
              <a:t>In emergenza, in caso di instabilità o dopo fallimento della terapia endoscopica</a:t>
            </a:r>
            <a:endParaRPr lang="it-IT" sz="2200" dirty="0"/>
          </a:p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/>
              <a:t>Lavaggio e Drenaggio laparoscopico</a:t>
            </a:r>
            <a:endParaRPr lang="it-IT" sz="2200" dirty="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/>
              <a:t>Conversione a RYGB</a:t>
            </a:r>
            <a:endParaRPr lang="it-IT" sz="2200" dirty="0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/>
              <a:t>Gastrectomia totale</a:t>
            </a:r>
          </a:p>
          <a:p>
            <a:pPr marL="383942" lvl="1" indent="-191970" defTabSz="160721">
              <a:spcBef>
                <a:spcPts val="1700"/>
              </a:spcBef>
              <a:buSzPct val="100000"/>
              <a:buFont typeface="Courier New"/>
              <a:buChar char="o"/>
              <a:defRPr sz="2200"/>
            </a:pPr>
            <a:r>
              <a:rPr lang="it-IT" sz="2200" dirty="0"/>
              <a:t>Fistulo-digiunostomia</a:t>
            </a:r>
          </a:p>
        </p:txBody>
      </p:sp>
      <p:sp>
        <p:nvSpPr>
          <p:cNvPr id="10" name="Endoscopic treatment of fistulas after sleeve gastrectomy: a comparison of internal drainage versus closure…">
            <a:extLst>
              <a:ext uri="{FF2B5EF4-FFF2-40B4-BE49-F238E27FC236}">
                <a16:creationId xmlns:a16="http://schemas.microsoft.com/office/drawing/2014/main" id="{C10A42B4-5474-6A1E-51C9-4C3957D021D9}"/>
              </a:ext>
            </a:extLst>
          </p:cNvPr>
          <p:cNvSpPr txBox="1"/>
          <p:nvPr/>
        </p:nvSpPr>
        <p:spPr>
          <a:xfrm>
            <a:off x="5479624" y="5299122"/>
            <a:ext cx="6547426" cy="99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algn="r">
              <a:defRPr sz="1400" i="1"/>
            </a:pPr>
            <a:r>
              <a:rPr sz="1200" dirty="0"/>
              <a:t>Endoscopic treatment of fistulas after sleeve gastrectomy: a comparison of internal drainage versus closure </a:t>
            </a:r>
            <a:r>
              <a:rPr sz="1200" dirty="0" err="1"/>
              <a:t>D.Lorenzo</a:t>
            </a:r>
            <a:r>
              <a:rPr sz="1200" dirty="0"/>
              <a:t>, T. </a:t>
            </a:r>
            <a:r>
              <a:rPr sz="1200" dirty="0" err="1"/>
              <a:t>Guilbaund</a:t>
            </a:r>
            <a:r>
              <a:rPr sz="1200" dirty="0"/>
              <a:t> et all  Gastrointestinal Endoscopy 2018</a:t>
            </a:r>
            <a:endParaRPr lang="it-IT" sz="1200" dirty="0"/>
          </a:p>
          <a:p>
            <a:pPr algn="r">
              <a:defRPr sz="1400" i="1"/>
            </a:pPr>
            <a:r>
              <a:rPr lang="it-IT" sz="1200" dirty="0" err="1"/>
              <a:t>Endoscopic</a:t>
            </a:r>
            <a:r>
              <a:rPr lang="it-IT" sz="1200" dirty="0"/>
              <a:t> management of leaks and </a:t>
            </a:r>
            <a:r>
              <a:rPr lang="it-IT" sz="1200" dirty="0" err="1"/>
              <a:t>fistulas</a:t>
            </a:r>
            <a:r>
              <a:rPr lang="it-IT" sz="1200" dirty="0"/>
              <a:t> </a:t>
            </a:r>
            <a:r>
              <a:rPr lang="it-IT" sz="1200" dirty="0" err="1"/>
              <a:t>afterbariatric</a:t>
            </a:r>
            <a:r>
              <a:rPr lang="it-IT" sz="1200" dirty="0"/>
              <a:t> surgery: a </a:t>
            </a:r>
            <a:r>
              <a:rPr lang="it-IT" sz="1200" dirty="0" err="1"/>
              <a:t>systematic</a:t>
            </a:r>
            <a:r>
              <a:rPr lang="it-IT" sz="1200" dirty="0"/>
              <a:t> review and metanalisi. P. </a:t>
            </a:r>
            <a:r>
              <a:rPr lang="it-IT" sz="1200" dirty="0" err="1"/>
              <a:t>Rogalski</a:t>
            </a:r>
            <a:r>
              <a:rPr lang="it-IT" sz="1200" dirty="0"/>
              <a:t> et </a:t>
            </a:r>
            <a:r>
              <a:rPr lang="it-IT" sz="1200" dirty="0" err="1"/>
              <a:t>all</a:t>
            </a:r>
            <a:r>
              <a:rPr lang="it-IT" sz="1200" dirty="0"/>
              <a:t>. </a:t>
            </a:r>
            <a:r>
              <a:rPr lang="it-IT" sz="1200" dirty="0" err="1"/>
              <a:t>Surgical</a:t>
            </a:r>
            <a:r>
              <a:rPr lang="it-IT" sz="1200" dirty="0"/>
              <a:t> </a:t>
            </a:r>
            <a:r>
              <a:rPr lang="it-IT" sz="1200" dirty="0" err="1"/>
              <a:t>Endoscopy</a:t>
            </a:r>
            <a:r>
              <a:rPr lang="it-IT" sz="1200" dirty="0"/>
              <a:t> 2021</a:t>
            </a:r>
          </a:p>
          <a:p>
            <a:pPr algn="r">
              <a:defRPr sz="1400" i="1"/>
            </a:pPr>
            <a:r>
              <a:rPr sz="1200" dirty="0"/>
              <a:t> </a:t>
            </a:r>
          </a:p>
        </p:txBody>
      </p:sp>
      <p:pic>
        <p:nvPicPr>
          <p:cNvPr id="3" name="Picture 2" descr="Logo SAGES grande - Dr. Juan Carlos Góngora | Cirugía Bariátrica  Laparoscópica Medellín">
            <a:extLst>
              <a:ext uri="{FF2B5EF4-FFF2-40B4-BE49-F238E27FC236}">
                <a16:creationId xmlns:a16="http://schemas.microsoft.com/office/drawing/2014/main" id="{5DB121E8-CCE8-1862-852B-DC7EBB9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329" y="47117"/>
            <a:ext cx="2141671" cy="91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BE1561D-E918-BA0E-9753-040E6E028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3" y="2311850"/>
            <a:ext cx="3898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8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E15EA-2224-69DE-8732-EC13D63C1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C1EF2978-AB94-FC14-3AA7-E75624BF3521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TRATTAMENTO ENDOSCOPICO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5C9A73-8CC8-064D-4C39-1ABA0BF5F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2" y="894195"/>
            <a:ext cx="6805880" cy="19089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0306F9-E998-BF0B-FD73-61B96E90B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8" y="2884714"/>
            <a:ext cx="7636038" cy="38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2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940C-4F46-C033-4F28-674CDA1D3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F476B1D4-CA2A-0293-F232-D31E9DDFD52B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TRATTAMENTO ENDOSCOPICO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023D38-7F97-8902-AC17-C10D1A15D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83" y="863071"/>
            <a:ext cx="7772400" cy="508989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B4CAAC-2C7E-BDD5-4CAB-D8BA395DF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1" y="1470344"/>
            <a:ext cx="5370786" cy="13552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531443-74A9-55CF-92AE-9B262343D506}"/>
              </a:ext>
            </a:extLst>
          </p:cNvPr>
          <p:cNvSpPr txBox="1"/>
          <p:nvPr/>
        </p:nvSpPr>
        <p:spPr>
          <a:xfrm>
            <a:off x="2506745" y="14703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2022</a:t>
            </a:r>
          </a:p>
        </p:txBody>
      </p:sp>
      <p:sp>
        <p:nvSpPr>
          <p:cNvPr id="4" name="Cornice 3">
            <a:extLst>
              <a:ext uri="{FF2B5EF4-FFF2-40B4-BE49-F238E27FC236}">
                <a16:creationId xmlns:a16="http://schemas.microsoft.com/office/drawing/2014/main" id="{6D8345F3-128F-3320-0E0D-600531F0338F}"/>
              </a:ext>
            </a:extLst>
          </p:cNvPr>
          <p:cNvSpPr/>
          <p:nvPr/>
        </p:nvSpPr>
        <p:spPr>
          <a:xfrm>
            <a:off x="6379867" y="5120641"/>
            <a:ext cx="1280108" cy="665562"/>
          </a:xfrm>
          <a:prstGeom prst="frame">
            <a:avLst/>
          </a:prstGeom>
          <a:solidFill>
            <a:srgbClr val="00AC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ornice 7">
            <a:extLst>
              <a:ext uri="{FF2B5EF4-FFF2-40B4-BE49-F238E27FC236}">
                <a16:creationId xmlns:a16="http://schemas.microsoft.com/office/drawing/2014/main" id="{8643AC05-D3D5-426D-E1D4-B577842CA2EC}"/>
              </a:ext>
            </a:extLst>
          </p:cNvPr>
          <p:cNvSpPr/>
          <p:nvPr/>
        </p:nvSpPr>
        <p:spPr>
          <a:xfrm>
            <a:off x="5977630" y="3624805"/>
            <a:ext cx="1280108" cy="500670"/>
          </a:xfrm>
          <a:prstGeom prst="frame">
            <a:avLst/>
          </a:prstGeom>
          <a:solidFill>
            <a:srgbClr val="00AC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4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E9B76-F8E9-B7D6-B593-00BC2DD8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venzione">
            <a:extLst>
              <a:ext uri="{FF2B5EF4-FFF2-40B4-BE49-F238E27FC236}">
                <a16:creationId xmlns:a16="http://schemas.microsoft.com/office/drawing/2014/main" id="{A452219F-48BA-ECFD-4FF2-EF293DDFDB2F}"/>
              </a:ext>
            </a:extLst>
          </p:cNvPr>
          <p:cNvSpPr txBox="1">
            <a:spLocks/>
          </p:cNvSpPr>
          <p:nvPr/>
        </p:nvSpPr>
        <p:spPr>
          <a:xfrm>
            <a:off x="287812" y="19956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13D61"/>
                </a:solidFill>
              </a:rPr>
              <a:t>Una nuova prospettiva… EVT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05DD94-6E0D-EE49-865E-8CDAC6F8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" y="1011981"/>
            <a:ext cx="7772400" cy="26364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F4AECA-6F23-0FA0-CE2E-1AFD89E83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0"/>
          <a:stretch/>
        </p:blipFill>
        <p:spPr>
          <a:xfrm>
            <a:off x="8540097" y="112125"/>
            <a:ext cx="3612230" cy="272743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5237F5-2A8D-CD4B-796E-7664451F6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14" y="3282846"/>
            <a:ext cx="6331186" cy="34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948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2089</TotalTime>
  <Words>409</Words>
  <Application>Microsoft Macintosh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Courier New</vt:lpstr>
      <vt:lpstr>SabonLTStd</vt:lpstr>
      <vt:lpstr>STIX</vt:lpstr>
      <vt:lpstr>Wingdings</vt:lpstr>
      <vt:lpstr>RetrospectVTI</vt:lpstr>
      <vt:lpstr>TRATTAMENTO DEL LEAK DOPO SLEEVE GASTRECTOMY. INTERNATIONAL EVIDENCES &amp; RECOMMANDATIONS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Elisa Galfrascoli</cp:lastModifiedBy>
  <cp:revision>88</cp:revision>
  <dcterms:created xsi:type="dcterms:W3CDTF">2022-02-27T17:36:31Z</dcterms:created>
  <dcterms:modified xsi:type="dcterms:W3CDTF">2025-05-13T08:23:40Z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